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70" r:id="rId4"/>
    <p:sldId id="275" r:id="rId5"/>
    <p:sldId id="279" r:id="rId6"/>
    <p:sldId id="277" r:id="rId7"/>
    <p:sldId id="278" r:id="rId8"/>
    <p:sldId id="271" r:id="rId9"/>
    <p:sldId id="272" r:id="rId10"/>
    <p:sldId id="273" r:id="rId11"/>
    <p:sldId id="281" r:id="rId12"/>
    <p:sldId id="268" r:id="rId13"/>
    <p:sldId id="280" r:id="rId14"/>
  </p:sldIdLst>
  <p:sldSz cx="12192000" cy="6858000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na Hovey" initials="CH" lastIdx="4" clrIdx="0">
    <p:extLst>
      <p:ext uri="{19B8F6BF-5375-455C-9EA6-DF929625EA0E}">
        <p15:presenceInfo xmlns:p15="http://schemas.microsoft.com/office/powerpoint/2012/main" userId="S-1-5-21-2111716082-1420640876-1234779376-86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4AD"/>
    <a:srgbClr val="00A3D6"/>
    <a:srgbClr val="008CB8"/>
    <a:srgbClr val="00B2EA"/>
    <a:srgbClr val="C4D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563" autoAdjust="0"/>
    <p:restoredTop sz="86443" autoAdjust="0"/>
  </p:normalViewPr>
  <p:slideViewPr>
    <p:cSldViewPr snapToGrid="0" snapToObjects="1">
      <p:cViewPr varScale="1">
        <p:scale>
          <a:sx n="66" d="100"/>
          <a:sy n="66" d="100"/>
        </p:scale>
        <p:origin x="980" y="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E14C-DDA5-A545-8B49-793A7F38562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D8B5E-7EC2-0D48-80C6-5773C949C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E14C-DDA5-A545-8B49-793A7F38562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D8B5E-7EC2-0D48-80C6-5773C949C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E14C-DDA5-A545-8B49-793A7F38562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D8B5E-7EC2-0D48-80C6-5773C949C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E14C-DDA5-A545-8B49-793A7F38562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D8B5E-7EC2-0D48-80C6-5773C949C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E14C-DDA5-A545-8B49-793A7F38562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D8B5E-7EC2-0D48-80C6-5773C949C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E14C-DDA5-A545-8B49-793A7F38562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D8B5E-7EC2-0D48-80C6-5773C949C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E14C-DDA5-A545-8B49-793A7F38562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D8B5E-7EC2-0D48-80C6-5773C949C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E14C-DDA5-A545-8B49-793A7F38562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D8B5E-7EC2-0D48-80C6-5773C949C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E14C-DDA5-A545-8B49-793A7F38562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D8B5E-7EC2-0D48-80C6-5773C949C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E14C-DDA5-A545-8B49-793A7F38562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D8B5E-7EC2-0D48-80C6-5773C949C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E14C-DDA5-A545-8B49-793A7F38562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D8B5E-7EC2-0D48-80C6-5773C949C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BE14C-DDA5-A545-8B49-793A7F38562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D8B5E-7EC2-0D48-80C6-5773C949C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2046" y="981777"/>
            <a:ext cx="11663279" cy="41432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762125" y="1762125"/>
            <a:ext cx="10429875" cy="2292350"/>
          </a:xfrm>
        </p:spPr>
        <p:txBody>
          <a:bodyPr>
            <a:normAutofit/>
          </a:bodyPr>
          <a:lstStyle/>
          <a:p>
            <a:pPr algn="l"/>
            <a:r>
              <a:rPr lang="en-US" sz="7200" b="1" dirty="0" smtClean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Proposed Renoviction Bylaw</a:t>
            </a:r>
            <a:endParaRPr lang="en-US" sz="7200" b="1" dirty="0">
              <a:solidFill>
                <a:schemeClr val="bg1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72046" y="5514975"/>
            <a:ext cx="8871954" cy="62547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 smtClean="0">
                <a:solidFill>
                  <a:srgbClr val="0084AD"/>
                </a:solidFill>
                <a:latin typeface="Lato" charset="0"/>
                <a:ea typeface="Lato" charset="0"/>
                <a:cs typeface="Lato" charset="0"/>
              </a:rPr>
              <a:t>Committee of the Whole: November 9</a:t>
            </a:r>
            <a:r>
              <a:rPr lang="en-US" baseline="30000" dirty="0" smtClean="0">
                <a:solidFill>
                  <a:srgbClr val="0084AD"/>
                </a:solidFill>
                <a:latin typeface="Lato" charset="0"/>
                <a:ea typeface="Lato" charset="0"/>
                <a:cs typeface="Lato" charset="0"/>
              </a:rPr>
              <a:t>th</a:t>
            </a:r>
            <a:r>
              <a:rPr lang="en-US" dirty="0" smtClean="0">
                <a:solidFill>
                  <a:srgbClr val="0084AD"/>
                </a:solidFill>
                <a:latin typeface="Lato" charset="0"/>
                <a:ea typeface="Lato" charset="0"/>
                <a:cs typeface="Lato" charset="0"/>
              </a:rPr>
              <a:t> 2021</a:t>
            </a:r>
            <a:endParaRPr lang="en-US" dirty="0">
              <a:solidFill>
                <a:srgbClr val="0084AD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8206" y="394283"/>
            <a:ext cx="407704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sp>
        <p:nvSpPr>
          <p:cNvPr id="7" name="TextBox 4"/>
          <p:cNvSpPr txBox="1"/>
          <p:nvPr/>
        </p:nvSpPr>
        <p:spPr>
          <a:xfrm>
            <a:off x="7069035" y="374672"/>
            <a:ext cx="4866289" cy="307777"/>
          </a:xfrm>
          <a:custGeom>
            <a:avLst/>
            <a:gdLst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0 w 4866289"/>
              <a:gd name="connsiteY3" fmla="*/ 307777 h 307777"/>
              <a:gd name="connsiteX4" fmla="*/ 0 w 4866289"/>
              <a:gd name="connsiteY4" fmla="*/ 0 h 307777"/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283779 w 4866289"/>
              <a:gd name="connsiteY3" fmla="*/ 307777 h 307777"/>
              <a:gd name="connsiteX4" fmla="*/ 0 w 4866289"/>
              <a:gd name="connsiteY4" fmla="*/ 0 h 307777"/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157655 w 4866289"/>
              <a:gd name="connsiteY3" fmla="*/ 307777 h 307777"/>
              <a:gd name="connsiteX4" fmla="*/ 0 w 4866289"/>
              <a:gd name="connsiteY4" fmla="*/ 0 h 307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6289" h="307777">
                <a:moveTo>
                  <a:pt x="0" y="0"/>
                </a:moveTo>
                <a:lnTo>
                  <a:pt x="4866289" y="0"/>
                </a:lnTo>
                <a:lnTo>
                  <a:pt x="4866289" y="307777"/>
                </a:lnTo>
                <a:lnTo>
                  <a:pt x="157655" y="30777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CA" sz="1400" b="1" i="1" dirty="0" smtClean="0">
                <a:solidFill>
                  <a:srgbClr val="0084AD"/>
                </a:solidFill>
                <a:latin typeface="Lato" panose="020F0502020204030203" pitchFamily="34" charset="0"/>
              </a:rPr>
              <a:t>Celebrate our Present.  Embrace our Future.  Honour our Past.</a:t>
            </a:r>
            <a:endParaRPr lang="en-CA" sz="1400" b="1" i="1" dirty="0">
              <a:solidFill>
                <a:srgbClr val="0084AD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962527"/>
            <a:ext cx="9144000" cy="731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084AD"/>
                </a:solidFill>
                <a:latin typeface="Lato" charset="0"/>
                <a:ea typeface="Lato" charset="0"/>
                <a:cs typeface="Lato" charset="0"/>
              </a:rPr>
              <a:t>Part 5: Requirements for Evictions</a:t>
            </a:r>
            <a:endParaRPr lang="en-US" b="1" dirty="0">
              <a:solidFill>
                <a:srgbClr val="0084AD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57118" y="1780674"/>
            <a:ext cx="10935446" cy="438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Three Options: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Comparable on-site rental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unit:</a:t>
            </a:r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pPr lvl="2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Interim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accommodation. </a:t>
            </a:r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pPr lvl="2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Same or similar unit on the  same property once renovations are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complete.</a:t>
            </a:r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pPr lvl="2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Same or better rental terms and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rent.</a:t>
            </a:r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Off-site rental unit, </a:t>
            </a:r>
            <a:r>
              <a:rPr lang="en-US" dirty="0">
                <a:latin typeface="Lato" charset="0"/>
                <a:ea typeface="Lato" charset="0"/>
                <a:cs typeface="Lato" charset="0"/>
              </a:rPr>
              <a:t>with the same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or better rental terms </a:t>
            </a:r>
            <a:r>
              <a:rPr lang="en-US" dirty="0">
                <a:latin typeface="Lato" charset="0"/>
                <a:ea typeface="Lato" charset="0"/>
                <a:cs typeface="Lato" charset="0"/>
              </a:rPr>
              <a:t>and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rent.</a:t>
            </a:r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12 months’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rent.</a:t>
            </a:r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r>
              <a:rPr lang="en-US" dirty="0">
                <a:latin typeface="Lato" charset="0"/>
                <a:ea typeface="Lato" charset="0"/>
                <a:cs typeface="Lato" charset="0"/>
              </a:rPr>
              <a:t>No restrictions on agreements for voluntary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vacancy.</a:t>
            </a:r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In addition to </a:t>
            </a:r>
            <a:r>
              <a:rPr lang="en-US" i="1" dirty="0" smtClean="0">
                <a:latin typeface="Lato" charset="0"/>
                <a:ea typeface="Lato" charset="0"/>
                <a:cs typeface="Lato" charset="0"/>
              </a:rPr>
              <a:t>Tenancy Act 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requirements.</a:t>
            </a:r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r>
              <a:rPr lang="en-US" i="1" dirty="0" smtClean="0">
                <a:latin typeface="Lato" charset="0"/>
                <a:ea typeface="Lato" charset="0"/>
                <a:cs typeface="Lato" charset="0"/>
              </a:rPr>
              <a:t>Tenancy Act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  rent increases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allowed.</a:t>
            </a:r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pPr lvl="1"/>
            <a:endParaRPr lang="en-US" u="sng" dirty="0" smtClean="0">
              <a:latin typeface="Lato" charset="0"/>
              <a:ea typeface="Lato" charset="0"/>
              <a:cs typeface="Lato" charset="0"/>
            </a:endParaRPr>
          </a:p>
          <a:p>
            <a:pPr lvl="1"/>
            <a:endParaRPr lang="en-US" dirty="0" smtClean="0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635530" y="352338"/>
            <a:ext cx="17616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6857325" y="386111"/>
            <a:ext cx="4866289" cy="307777"/>
          </a:xfrm>
          <a:custGeom>
            <a:avLst/>
            <a:gdLst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0 w 4866289"/>
              <a:gd name="connsiteY3" fmla="*/ 307777 h 307777"/>
              <a:gd name="connsiteX4" fmla="*/ 0 w 4866289"/>
              <a:gd name="connsiteY4" fmla="*/ 0 h 307777"/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283779 w 4866289"/>
              <a:gd name="connsiteY3" fmla="*/ 307777 h 307777"/>
              <a:gd name="connsiteX4" fmla="*/ 0 w 4866289"/>
              <a:gd name="connsiteY4" fmla="*/ 0 h 307777"/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157655 w 4866289"/>
              <a:gd name="connsiteY3" fmla="*/ 307777 h 307777"/>
              <a:gd name="connsiteX4" fmla="*/ 0 w 4866289"/>
              <a:gd name="connsiteY4" fmla="*/ 0 h 307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6289" h="307777">
                <a:moveTo>
                  <a:pt x="0" y="0"/>
                </a:moveTo>
                <a:lnTo>
                  <a:pt x="4866289" y="0"/>
                </a:lnTo>
                <a:lnTo>
                  <a:pt x="4866289" y="307777"/>
                </a:lnTo>
                <a:lnTo>
                  <a:pt x="157655" y="30777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CA" sz="1400" b="1" i="1" dirty="0" smtClean="0">
                <a:solidFill>
                  <a:srgbClr val="0084AD"/>
                </a:solidFill>
                <a:latin typeface="Lato" panose="020F0502020204030203" pitchFamily="34" charset="0"/>
              </a:rPr>
              <a:t>Celebrate our Present.  Embrace our Future.  Honour our Past.</a:t>
            </a:r>
            <a:endParaRPr lang="en-CA" sz="1400" b="1" i="1" dirty="0">
              <a:solidFill>
                <a:srgbClr val="0084AD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97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199" y="962527"/>
            <a:ext cx="11354499" cy="731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84AD"/>
                </a:solidFill>
                <a:latin typeface="Lato" charset="0"/>
                <a:ea typeface="Lato" charset="0"/>
                <a:cs typeface="Lato" charset="0"/>
              </a:rPr>
              <a:t>Examples: </a:t>
            </a:r>
            <a:endParaRPr lang="en-US" b="1" dirty="0" smtClean="0">
              <a:solidFill>
                <a:srgbClr val="0084AD"/>
              </a:solidFill>
              <a:latin typeface="Lato" charset="0"/>
              <a:ea typeface="Lato" charset="0"/>
              <a:cs typeface="Lato" charset="0"/>
            </a:endParaRPr>
          </a:p>
          <a:p>
            <a:r>
              <a:rPr lang="en-US" sz="3800" b="1" dirty="0" smtClean="0">
                <a:solidFill>
                  <a:srgbClr val="0084AD"/>
                </a:solidFill>
                <a:latin typeface="Lato" charset="0"/>
                <a:ea typeface="Lato" charset="0"/>
                <a:cs typeface="Lato" charset="0"/>
              </a:rPr>
              <a:t>Five </a:t>
            </a:r>
            <a:r>
              <a:rPr lang="en-US" sz="3800" b="1" dirty="0">
                <a:solidFill>
                  <a:srgbClr val="0084AD"/>
                </a:solidFill>
                <a:latin typeface="Lato" charset="0"/>
                <a:ea typeface="Lato" charset="0"/>
                <a:cs typeface="Lato" charset="0"/>
              </a:rPr>
              <a:t>unit </a:t>
            </a:r>
            <a:r>
              <a:rPr lang="en-US" sz="3800" b="1" dirty="0" smtClean="0">
                <a:solidFill>
                  <a:srgbClr val="0084AD"/>
                </a:solidFill>
                <a:latin typeface="Lato" charset="0"/>
                <a:ea typeface="Lato" charset="0"/>
                <a:cs typeface="Lato" charset="0"/>
              </a:rPr>
              <a:t>building, $600/unit/month</a:t>
            </a:r>
            <a:r>
              <a:rPr lang="en-US" sz="3800" b="1" dirty="0">
                <a:solidFill>
                  <a:srgbClr val="0084AD"/>
                </a:solidFill>
                <a:latin typeface="Lato" charset="0"/>
                <a:ea typeface="Lato" charset="0"/>
                <a:cs typeface="Lato" charset="0"/>
              </a:rPr>
              <a:t>, four month renovation</a:t>
            </a:r>
          </a:p>
          <a:p>
            <a:endParaRPr lang="en-US" b="1" dirty="0">
              <a:solidFill>
                <a:srgbClr val="0084AD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57118" y="1568918"/>
            <a:ext cx="10935446" cy="460087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u="sng" dirty="0" smtClean="0">
                <a:latin typeface="Lato" charset="0"/>
                <a:ea typeface="Lato" charset="0"/>
                <a:cs typeface="Lato" charset="0"/>
              </a:rPr>
              <a:t>Example 1</a:t>
            </a:r>
          </a:p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Tenant 1: Agrees to interim accommodation at a local hotel and to return to first-available renovated unit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.</a:t>
            </a:r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Tenant 2: Agrees </a:t>
            </a:r>
            <a:r>
              <a:rPr lang="en-US" sz="2900" dirty="0">
                <a:latin typeface="Lato" charset="0"/>
                <a:ea typeface="Lato" charset="0"/>
                <a:cs typeface="Lato" charset="0"/>
              </a:rPr>
              <a:t>to move to another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unit the landlord owns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in Duncan, where tenant works.</a:t>
            </a:r>
          </a:p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Tenant 3: Working out of town for six months. Agrees to six months’ rent, six months of free storage and first right of refusal when tenant’s old unit is available again.</a:t>
            </a:r>
          </a:p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Tenants 4 &amp; 5: Paid 12 months’ rent = $7,200/ Tenant, $14,400 total. </a:t>
            </a:r>
            <a:endParaRPr lang="en-US" dirty="0">
              <a:latin typeface="Lato" charset="0"/>
              <a:ea typeface="Lato" charset="0"/>
              <a:cs typeface="Lato" charset="0"/>
            </a:endParaRPr>
          </a:p>
          <a:p>
            <a:pPr marL="0" indent="0">
              <a:buNone/>
            </a:pPr>
            <a:r>
              <a:rPr lang="en-US" u="sng" dirty="0" smtClean="0">
                <a:latin typeface="Lato" charset="0"/>
                <a:ea typeface="Lato" charset="0"/>
                <a:cs typeface="Lato" charset="0"/>
              </a:rPr>
              <a:t>Example 2</a:t>
            </a:r>
          </a:p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Landlord waits for unit 1&amp;2 to become vacant, renovates units 1&amp;2. Tenants from units 3 &amp;4 relocate to units 1&amp;2 at the same rent. Tenant from unit 5 paid 12 months rent ($7,200). Landlord combines units 3,4&amp;5 into a large penthouse suite and rents at $2,800/month.</a:t>
            </a:r>
          </a:p>
          <a:p>
            <a:pPr marL="0" indent="0">
              <a:buNone/>
            </a:pPr>
            <a:r>
              <a:rPr lang="en-US" u="sng" dirty="0" smtClean="0">
                <a:latin typeface="Lato" charset="0"/>
                <a:ea typeface="Lato" charset="0"/>
                <a:cs typeface="Lato" charset="0"/>
              </a:rPr>
              <a:t>Example 3 </a:t>
            </a:r>
          </a:p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Landlord waits until vacancy rate is 3%. Evicts tenants and completes renovations.</a:t>
            </a:r>
          </a:p>
          <a:p>
            <a:pPr marL="0" indent="0">
              <a:buNone/>
            </a:pPr>
            <a:r>
              <a:rPr lang="en-US" u="sng" dirty="0" smtClean="0">
                <a:latin typeface="Lato" charset="0"/>
                <a:ea typeface="Lato" charset="0"/>
                <a:cs typeface="Lato" charset="0"/>
              </a:rPr>
              <a:t>Example 4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 </a:t>
            </a:r>
          </a:p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Landlord pays all five tenants 12 months’ rent = $7200/Tenant, $36,000 Total.</a:t>
            </a:r>
            <a:endParaRPr lang="en-US" u="sng" dirty="0" smtClean="0">
              <a:latin typeface="Lato" charset="0"/>
              <a:ea typeface="Lato" charset="0"/>
              <a:cs typeface="Lato" charset="0"/>
            </a:endParaRPr>
          </a:p>
          <a:p>
            <a:pPr lvl="1"/>
            <a:endParaRPr lang="en-US" dirty="0" smtClean="0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635530" y="352338"/>
            <a:ext cx="17616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6857325" y="386111"/>
            <a:ext cx="4866289" cy="307777"/>
          </a:xfrm>
          <a:custGeom>
            <a:avLst/>
            <a:gdLst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0 w 4866289"/>
              <a:gd name="connsiteY3" fmla="*/ 307777 h 307777"/>
              <a:gd name="connsiteX4" fmla="*/ 0 w 4866289"/>
              <a:gd name="connsiteY4" fmla="*/ 0 h 307777"/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283779 w 4866289"/>
              <a:gd name="connsiteY3" fmla="*/ 307777 h 307777"/>
              <a:gd name="connsiteX4" fmla="*/ 0 w 4866289"/>
              <a:gd name="connsiteY4" fmla="*/ 0 h 307777"/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157655 w 4866289"/>
              <a:gd name="connsiteY3" fmla="*/ 307777 h 307777"/>
              <a:gd name="connsiteX4" fmla="*/ 0 w 4866289"/>
              <a:gd name="connsiteY4" fmla="*/ 0 h 307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6289" h="307777">
                <a:moveTo>
                  <a:pt x="0" y="0"/>
                </a:moveTo>
                <a:lnTo>
                  <a:pt x="4866289" y="0"/>
                </a:lnTo>
                <a:lnTo>
                  <a:pt x="4866289" y="307777"/>
                </a:lnTo>
                <a:lnTo>
                  <a:pt x="157655" y="30777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CA" sz="1400" b="1" i="1" dirty="0" smtClean="0">
                <a:solidFill>
                  <a:srgbClr val="0084AD"/>
                </a:solidFill>
                <a:latin typeface="Lato" panose="020F0502020204030203" pitchFamily="34" charset="0"/>
              </a:rPr>
              <a:t>Celebrate our Present.  Embrace our Future.  Honour our Past.</a:t>
            </a:r>
            <a:endParaRPr lang="en-CA" sz="1400" b="1" i="1" dirty="0">
              <a:solidFill>
                <a:srgbClr val="0084AD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81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949109"/>
            <a:ext cx="9144000" cy="7641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084AD"/>
                </a:solidFill>
                <a:latin typeface="Lato" charset="0"/>
                <a:ea typeface="Lato" charset="0"/>
                <a:cs typeface="Lato" charset="0"/>
              </a:rPr>
              <a:t>Draft Bylaw: Specific Considerations</a:t>
            </a:r>
            <a:endParaRPr lang="en-US" b="1" dirty="0">
              <a:solidFill>
                <a:srgbClr val="0084AD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57118" y="1799924"/>
            <a:ext cx="10261678" cy="4446871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Required building repairs (contravention of Part 4)</a:t>
            </a:r>
          </a:p>
          <a:p>
            <a:pPr lvl="1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As drafted: Order to repair and fines</a:t>
            </a:r>
          </a:p>
          <a:p>
            <a:pPr lvl="1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Other Option: </a:t>
            </a:r>
            <a:r>
              <a:rPr lang="en-US" dirty="0">
                <a:latin typeface="Lato" charset="0"/>
                <a:ea typeface="Lato" charset="0"/>
                <a:cs typeface="Lato" charset="0"/>
              </a:rPr>
              <a:t>R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emedial action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requirements</a:t>
            </a:r>
          </a:p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Penalty for unauthorized renovictions</a:t>
            </a:r>
          </a:p>
          <a:p>
            <a:pPr lvl="1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As drafted: Payable to Town/General revenue</a:t>
            </a:r>
          </a:p>
          <a:p>
            <a:pPr lvl="1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Other options: Possibility of applying penalties to support affordable housing (e.g. pay evicted tenant, housing reserve etc.) </a:t>
            </a:r>
          </a:p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Defining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rental vacancy rate </a:t>
            </a:r>
          </a:p>
          <a:p>
            <a:pPr lvl="1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As drafted: </a:t>
            </a:r>
            <a:r>
              <a:rPr lang="en-US" dirty="0" err="1" smtClean="0">
                <a:latin typeface="Lato" charset="0"/>
                <a:ea typeface="Lato" charset="0"/>
                <a:cs typeface="Lato" charset="0"/>
              </a:rPr>
              <a:t>CMHC’s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 Rural </a:t>
            </a:r>
            <a:r>
              <a:rPr lang="en-US" dirty="0">
                <a:latin typeface="Lato" charset="0"/>
                <a:ea typeface="Lato" charset="0"/>
                <a:cs typeface="Lato" charset="0"/>
              </a:rPr>
              <a:t>Rental Market Survey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Data.  Includes Ladysmith but published every five years </a:t>
            </a:r>
            <a:endParaRPr lang="en-US" dirty="0">
              <a:latin typeface="Lato" charset="0"/>
              <a:ea typeface="Lato" charset="0"/>
              <a:cs typeface="Lato" charset="0"/>
            </a:endParaRPr>
          </a:p>
          <a:p>
            <a:pPr lvl="1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Other Option: Different </a:t>
            </a:r>
            <a:r>
              <a:rPr lang="en-US" dirty="0" err="1" smtClean="0">
                <a:latin typeface="Lato" charset="0"/>
                <a:ea typeface="Lato" charset="0"/>
                <a:cs typeface="Lato" charset="0"/>
              </a:rPr>
              <a:t>CMHC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 report. Published more frequently (annually or quarterly) but only includes regional data. </a:t>
            </a:r>
          </a:p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Council exemptions</a:t>
            </a:r>
          </a:p>
          <a:p>
            <a:pPr lvl="1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As drafted: Six, non-discretionary, qualifying exemptions</a:t>
            </a:r>
          </a:p>
          <a:p>
            <a:pPr lvl="1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Other option: Longer list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of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non-discretionary, qualifying exemptions </a:t>
            </a:r>
          </a:p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Tenant payout option under 67(c) </a:t>
            </a:r>
          </a:p>
          <a:p>
            <a:pPr lvl="1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As drafted: Twelve months’ rent </a:t>
            </a:r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pPr lvl="1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Other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Options: Higher lump some (e.g. 16 months rent) or prorated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amount based on length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of tenancy (e.g. 12 months rent + 1 month for every year of tenancy). </a:t>
            </a:r>
          </a:p>
          <a:p>
            <a:endParaRPr lang="en-US" dirty="0" smtClean="0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635530" y="352338"/>
            <a:ext cx="17616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6857325" y="386111"/>
            <a:ext cx="4866289" cy="307777"/>
          </a:xfrm>
          <a:custGeom>
            <a:avLst/>
            <a:gdLst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0 w 4866289"/>
              <a:gd name="connsiteY3" fmla="*/ 307777 h 307777"/>
              <a:gd name="connsiteX4" fmla="*/ 0 w 4866289"/>
              <a:gd name="connsiteY4" fmla="*/ 0 h 307777"/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283779 w 4866289"/>
              <a:gd name="connsiteY3" fmla="*/ 307777 h 307777"/>
              <a:gd name="connsiteX4" fmla="*/ 0 w 4866289"/>
              <a:gd name="connsiteY4" fmla="*/ 0 h 307777"/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157655 w 4866289"/>
              <a:gd name="connsiteY3" fmla="*/ 307777 h 307777"/>
              <a:gd name="connsiteX4" fmla="*/ 0 w 4866289"/>
              <a:gd name="connsiteY4" fmla="*/ 0 h 307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6289" h="307777">
                <a:moveTo>
                  <a:pt x="0" y="0"/>
                </a:moveTo>
                <a:lnTo>
                  <a:pt x="4866289" y="0"/>
                </a:lnTo>
                <a:lnTo>
                  <a:pt x="4866289" y="307777"/>
                </a:lnTo>
                <a:lnTo>
                  <a:pt x="157655" y="30777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CA" sz="1400" b="1" i="1" dirty="0" smtClean="0">
                <a:solidFill>
                  <a:srgbClr val="0084AD"/>
                </a:solidFill>
                <a:latin typeface="Lato" panose="020F0502020204030203" pitchFamily="34" charset="0"/>
              </a:rPr>
              <a:t>Celebrate our Present.  Embrace our Future.  Honour our Past.</a:t>
            </a:r>
            <a:endParaRPr lang="en-CA" sz="1400" b="1" i="1" dirty="0">
              <a:solidFill>
                <a:srgbClr val="0084AD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11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640080" y="1045359"/>
            <a:ext cx="9144000" cy="11084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084AD"/>
                </a:solidFill>
                <a:latin typeface="Lato" charset="0"/>
                <a:ea typeface="Lato" charset="0"/>
                <a:cs typeface="Lato" charset="0"/>
              </a:rPr>
              <a:t>Questions</a:t>
            </a:r>
            <a:endParaRPr lang="en-US" b="1" dirty="0">
              <a:solidFill>
                <a:srgbClr val="0084AD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635530" y="352338"/>
            <a:ext cx="17616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6857325" y="386111"/>
            <a:ext cx="4866289" cy="307777"/>
          </a:xfrm>
          <a:custGeom>
            <a:avLst/>
            <a:gdLst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0 w 4866289"/>
              <a:gd name="connsiteY3" fmla="*/ 307777 h 307777"/>
              <a:gd name="connsiteX4" fmla="*/ 0 w 4866289"/>
              <a:gd name="connsiteY4" fmla="*/ 0 h 307777"/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283779 w 4866289"/>
              <a:gd name="connsiteY3" fmla="*/ 307777 h 307777"/>
              <a:gd name="connsiteX4" fmla="*/ 0 w 4866289"/>
              <a:gd name="connsiteY4" fmla="*/ 0 h 307777"/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157655 w 4866289"/>
              <a:gd name="connsiteY3" fmla="*/ 307777 h 307777"/>
              <a:gd name="connsiteX4" fmla="*/ 0 w 4866289"/>
              <a:gd name="connsiteY4" fmla="*/ 0 h 307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6289" h="307777">
                <a:moveTo>
                  <a:pt x="0" y="0"/>
                </a:moveTo>
                <a:lnTo>
                  <a:pt x="4866289" y="0"/>
                </a:lnTo>
                <a:lnTo>
                  <a:pt x="4866289" y="307777"/>
                </a:lnTo>
                <a:lnTo>
                  <a:pt x="157655" y="30777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CA" sz="1400" b="1" i="1" dirty="0" smtClean="0">
                <a:solidFill>
                  <a:srgbClr val="0084AD"/>
                </a:solidFill>
                <a:latin typeface="Lato" panose="020F0502020204030203" pitchFamily="34" charset="0"/>
              </a:rPr>
              <a:t>Celebrate our Present.  Embrace our Future.  Honour our Past.</a:t>
            </a:r>
            <a:endParaRPr lang="en-CA" sz="1400" b="1" i="1" dirty="0">
              <a:solidFill>
                <a:srgbClr val="0084AD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87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1045359"/>
            <a:ext cx="9144000" cy="11084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084AD"/>
                </a:solidFill>
                <a:latin typeface="Lato" charset="0"/>
                <a:ea typeface="Lato" charset="0"/>
                <a:cs typeface="Lato" charset="0"/>
              </a:rPr>
              <a:t>What are Renovictions?</a:t>
            </a:r>
            <a:endParaRPr lang="en-US" b="1" dirty="0">
              <a:solidFill>
                <a:srgbClr val="0084AD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57118" y="2226009"/>
            <a:ext cx="10935446" cy="35587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Informal Term </a:t>
            </a:r>
          </a:p>
          <a:p>
            <a:pPr lvl="1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Definition 1: Evicting one or more tenants to complete renovations</a:t>
            </a:r>
          </a:p>
          <a:p>
            <a:pPr marL="457200" lvl="1" indent="0">
              <a:buNone/>
            </a:pPr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pPr lvl="1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Definition 2: Evicting one or more tenants to complete </a:t>
            </a:r>
            <a:r>
              <a:rPr lang="en-US" i="1" dirty="0" smtClean="0">
                <a:latin typeface="Lato" charset="0"/>
                <a:ea typeface="Lato" charset="0"/>
                <a:cs typeface="Lato" charset="0"/>
              </a:rPr>
              <a:t>unnecessary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 renovations, so as to rent the unit at a higher rate.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635530" y="352338"/>
            <a:ext cx="17616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6857325" y="386111"/>
            <a:ext cx="4866289" cy="307777"/>
          </a:xfrm>
          <a:custGeom>
            <a:avLst/>
            <a:gdLst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0 w 4866289"/>
              <a:gd name="connsiteY3" fmla="*/ 307777 h 307777"/>
              <a:gd name="connsiteX4" fmla="*/ 0 w 4866289"/>
              <a:gd name="connsiteY4" fmla="*/ 0 h 307777"/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283779 w 4866289"/>
              <a:gd name="connsiteY3" fmla="*/ 307777 h 307777"/>
              <a:gd name="connsiteX4" fmla="*/ 0 w 4866289"/>
              <a:gd name="connsiteY4" fmla="*/ 0 h 307777"/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157655 w 4866289"/>
              <a:gd name="connsiteY3" fmla="*/ 307777 h 307777"/>
              <a:gd name="connsiteX4" fmla="*/ 0 w 4866289"/>
              <a:gd name="connsiteY4" fmla="*/ 0 h 307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6289" h="307777">
                <a:moveTo>
                  <a:pt x="0" y="0"/>
                </a:moveTo>
                <a:lnTo>
                  <a:pt x="4866289" y="0"/>
                </a:lnTo>
                <a:lnTo>
                  <a:pt x="4866289" y="307777"/>
                </a:lnTo>
                <a:lnTo>
                  <a:pt x="157655" y="30777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CA" sz="1400" b="1" i="1" dirty="0" smtClean="0">
                <a:solidFill>
                  <a:srgbClr val="0084AD"/>
                </a:solidFill>
                <a:latin typeface="Lato" panose="020F0502020204030203" pitchFamily="34" charset="0"/>
              </a:rPr>
              <a:t>Celebrate our Present.  Embrace our Future.  Honour our Past.</a:t>
            </a:r>
            <a:endParaRPr lang="en-CA" sz="1400" b="1" i="1" dirty="0">
              <a:solidFill>
                <a:srgbClr val="0084AD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7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1189734"/>
            <a:ext cx="10929486" cy="95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84AD"/>
                </a:solidFill>
                <a:latin typeface="Lato" charset="0"/>
                <a:ea typeface="Lato" charset="0"/>
                <a:cs typeface="Lato" charset="0"/>
              </a:rPr>
              <a:t>Background: </a:t>
            </a:r>
            <a:r>
              <a:rPr lang="en-US" b="1" dirty="0" smtClean="0">
                <a:solidFill>
                  <a:srgbClr val="0084AD"/>
                </a:solidFill>
                <a:latin typeface="Lato" charset="0"/>
                <a:ea typeface="Lato" charset="0"/>
                <a:cs typeface="Lato" charset="0"/>
              </a:rPr>
              <a:t>The </a:t>
            </a:r>
            <a:r>
              <a:rPr lang="en-US" b="1" dirty="0">
                <a:solidFill>
                  <a:srgbClr val="0084AD"/>
                </a:solidFill>
                <a:latin typeface="Lato" charset="0"/>
                <a:ea typeface="Lato" charset="0"/>
                <a:cs typeface="Lato" charset="0"/>
              </a:rPr>
              <a:t>Community Charter</a:t>
            </a:r>
          </a:p>
          <a:p>
            <a:endParaRPr lang="en-US" b="1" dirty="0">
              <a:solidFill>
                <a:srgbClr val="0084AD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57118" y="2226009"/>
            <a:ext cx="10935446" cy="35587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63 </a:t>
            </a:r>
            <a:r>
              <a:rPr lang="en-US" dirty="0" smtClean="0"/>
              <a:t>“The authority of a council under section 8 (3) (g) </a:t>
            </a:r>
            <a:r>
              <a:rPr lang="en-US" i="1" dirty="0" smtClean="0"/>
              <a:t>[spheres of authority — protection of persons and property]</a:t>
            </a:r>
            <a:r>
              <a:rPr lang="en-US" dirty="0" smtClean="0"/>
              <a:t> may be exercised in relation to the following:</a:t>
            </a:r>
          </a:p>
          <a:p>
            <a:pPr marL="1250950" indent="0">
              <a:buNone/>
            </a:pPr>
            <a:r>
              <a:rPr lang="en-US" dirty="0" smtClean="0"/>
              <a:t>…</a:t>
            </a:r>
          </a:p>
          <a:p>
            <a:pPr marL="1250950" indent="0">
              <a:buNone/>
            </a:pPr>
            <a:r>
              <a:rPr lang="en-US" dirty="0" smtClean="0"/>
              <a:t>f) rental </a:t>
            </a:r>
            <a:r>
              <a:rPr lang="en-US" dirty="0"/>
              <a:t>units and residential property, as those are defined in the </a:t>
            </a:r>
            <a:r>
              <a:rPr lang="en-US" i="1" dirty="0"/>
              <a:t>Residential Tenancy Act</a:t>
            </a:r>
            <a:r>
              <a:rPr lang="en-US" dirty="0"/>
              <a:t>, that are subject to a tenancy agreement, as defined in that Act</a:t>
            </a:r>
            <a:r>
              <a:rPr lang="en-US" dirty="0" smtClean="0"/>
              <a:t>.”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1635530" y="352338"/>
            <a:ext cx="17616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6857325" y="386111"/>
            <a:ext cx="4866289" cy="307777"/>
          </a:xfrm>
          <a:custGeom>
            <a:avLst/>
            <a:gdLst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0 w 4866289"/>
              <a:gd name="connsiteY3" fmla="*/ 307777 h 307777"/>
              <a:gd name="connsiteX4" fmla="*/ 0 w 4866289"/>
              <a:gd name="connsiteY4" fmla="*/ 0 h 307777"/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283779 w 4866289"/>
              <a:gd name="connsiteY3" fmla="*/ 307777 h 307777"/>
              <a:gd name="connsiteX4" fmla="*/ 0 w 4866289"/>
              <a:gd name="connsiteY4" fmla="*/ 0 h 307777"/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157655 w 4866289"/>
              <a:gd name="connsiteY3" fmla="*/ 307777 h 307777"/>
              <a:gd name="connsiteX4" fmla="*/ 0 w 4866289"/>
              <a:gd name="connsiteY4" fmla="*/ 0 h 307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6289" h="307777">
                <a:moveTo>
                  <a:pt x="0" y="0"/>
                </a:moveTo>
                <a:lnTo>
                  <a:pt x="4866289" y="0"/>
                </a:lnTo>
                <a:lnTo>
                  <a:pt x="4866289" y="307777"/>
                </a:lnTo>
                <a:lnTo>
                  <a:pt x="157655" y="30777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CA" sz="1400" b="1" i="1" dirty="0" smtClean="0">
                <a:solidFill>
                  <a:srgbClr val="0084AD"/>
                </a:solidFill>
                <a:latin typeface="Lato" panose="020F0502020204030203" pitchFamily="34" charset="0"/>
              </a:rPr>
              <a:t>Celebrate our Present.  Embrace our Future.  Honour our Past.</a:t>
            </a:r>
            <a:endParaRPr lang="en-CA" sz="1400" b="1" i="1" dirty="0">
              <a:solidFill>
                <a:srgbClr val="0084AD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37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1045359"/>
            <a:ext cx="11035364" cy="71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0084AD"/>
                </a:solidFill>
                <a:latin typeface="Lato" charset="0"/>
                <a:ea typeface="Lato" charset="0"/>
                <a:cs typeface="Lato" charset="0"/>
              </a:rPr>
              <a:t>Background: New Westminster’s Renoviction Bylaw</a:t>
            </a:r>
            <a:endParaRPr lang="en-US" sz="3600" b="1" dirty="0">
              <a:solidFill>
                <a:srgbClr val="0084AD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57118" y="1944303"/>
            <a:ext cx="10935446" cy="42832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Amended </a:t>
            </a:r>
            <a:r>
              <a:rPr lang="en-US" dirty="0">
                <a:latin typeface="Lato" charset="0"/>
                <a:ea typeface="Lato" charset="0"/>
                <a:cs typeface="Lato" charset="0"/>
              </a:rPr>
              <a:t>its Business Regulations and Licensing (Rental Units) Bylaw to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regulate renovictions in February </a:t>
            </a:r>
            <a:r>
              <a:rPr lang="en-US" dirty="0">
                <a:latin typeface="Lato" charset="0"/>
                <a:ea typeface="Lato" charset="0"/>
                <a:cs typeface="Lato" charset="0"/>
              </a:rPr>
              <a:t>of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2019</a:t>
            </a:r>
            <a:endParaRPr lang="en-US" dirty="0">
              <a:latin typeface="Lato" charset="0"/>
              <a:ea typeface="Lato" charset="0"/>
              <a:cs typeface="Lato" charset="0"/>
            </a:endParaRPr>
          </a:p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Bylaw also contains maintenance standards for rental units</a:t>
            </a:r>
          </a:p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Upheld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by BC Supreme Court: February 2020</a:t>
            </a:r>
          </a:p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Upheld by BC Court of Appeal: April 2021</a:t>
            </a:r>
          </a:p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PIBC Silver Award for Excellence in Planning Practice: June 2021</a:t>
            </a:r>
          </a:p>
          <a:p>
            <a:pPr lvl="2"/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pPr lvl="2"/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pPr lvl="2"/>
            <a:endParaRPr lang="en-US" dirty="0" smtClean="0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635530" y="352338"/>
            <a:ext cx="17616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6857325" y="386111"/>
            <a:ext cx="4866289" cy="307777"/>
          </a:xfrm>
          <a:custGeom>
            <a:avLst/>
            <a:gdLst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0 w 4866289"/>
              <a:gd name="connsiteY3" fmla="*/ 307777 h 307777"/>
              <a:gd name="connsiteX4" fmla="*/ 0 w 4866289"/>
              <a:gd name="connsiteY4" fmla="*/ 0 h 307777"/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283779 w 4866289"/>
              <a:gd name="connsiteY3" fmla="*/ 307777 h 307777"/>
              <a:gd name="connsiteX4" fmla="*/ 0 w 4866289"/>
              <a:gd name="connsiteY4" fmla="*/ 0 h 307777"/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157655 w 4866289"/>
              <a:gd name="connsiteY3" fmla="*/ 307777 h 307777"/>
              <a:gd name="connsiteX4" fmla="*/ 0 w 4866289"/>
              <a:gd name="connsiteY4" fmla="*/ 0 h 307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6289" h="307777">
                <a:moveTo>
                  <a:pt x="0" y="0"/>
                </a:moveTo>
                <a:lnTo>
                  <a:pt x="4866289" y="0"/>
                </a:lnTo>
                <a:lnTo>
                  <a:pt x="4866289" y="307777"/>
                </a:lnTo>
                <a:lnTo>
                  <a:pt x="157655" y="30777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CA" sz="1400" b="1" i="1" dirty="0" smtClean="0">
                <a:solidFill>
                  <a:srgbClr val="0084AD"/>
                </a:solidFill>
                <a:latin typeface="Lato" panose="020F0502020204030203" pitchFamily="34" charset="0"/>
              </a:rPr>
              <a:t>Celebrate our Present.  Embrace our Future.  Honour our Past.</a:t>
            </a:r>
            <a:endParaRPr lang="en-CA" sz="1400" b="1" i="1" dirty="0">
              <a:solidFill>
                <a:srgbClr val="0084AD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23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199" y="1087655"/>
            <a:ext cx="11449252" cy="853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84AD"/>
                </a:solidFill>
                <a:latin typeface="Lato" charset="0"/>
                <a:ea typeface="Lato" charset="0"/>
                <a:cs typeface="Lato" charset="0"/>
              </a:rPr>
              <a:t>Background: Residential Tenancy Act : New rules effective July 1st 2021</a:t>
            </a:r>
          </a:p>
          <a:p>
            <a:endParaRPr lang="en-US" b="1" dirty="0">
              <a:solidFill>
                <a:srgbClr val="0084AD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57118" y="1848051"/>
            <a:ext cx="10329055" cy="443724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Landlord must: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Obtain all required permits and intend in good faith to carry out renovations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Obtain an order of possession and prove that: 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Renovations necessitate vacancy 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Are needed to “prolong or sustain” the rental unit or building 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The only way to achieve the vacancy is to end the tenancy.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latin typeface="Lato" charset="0"/>
                <a:ea typeface="Lato" charset="0"/>
                <a:cs typeface="Lato" charset="0"/>
              </a:rPr>
              <a:t>Provide four months’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notice and one month’s rent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Give first right of </a:t>
            </a:r>
            <a:r>
              <a:rPr lang="en-US" dirty="0">
                <a:latin typeface="Lato" charset="0"/>
                <a:ea typeface="Lato" charset="0"/>
                <a:cs typeface="Lato" charset="0"/>
              </a:rPr>
              <a:t>refusal so tenants can return (for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buildings with five or more units)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Do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not: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latin typeface="Lato" charset="0"/>
                <a:ea typeface="Lato" charset="0"/>
                <a:cs typeface="Lato" charset="0"/>
              </a:rPr>
              <a:t>A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pply to</a:t>
            </a:r>
            <a:r>
              <a:rPr lang="en-US" dirty="0"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demolitions or strata conversions </a:t>
            </a:r>
            <a:endParaRPr lang="en-US" dirty="0">
              <a:latin typeface="Lato" charset="0"/>
              <a:ea typeface="Lato" charset="0"/>
              <a:cs typeface="Lato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Require interim </a:t>
            </a:r>
            <a:r>
              <a:rPr lang="en-US" dirty="0">
                <a:latin typeface="Lato" charset="0"/>
                <a:ea typeface="Lato" charset="0"/>
                <a:cs typeface="Lato" charset="0"/>
              </a:rPr>
              <a:t>accommodation or limit </a:t>
            </a:r>
            <a:r>
              <a:rPr lang="en-US" dirty="0">
                <a:latin typeface="Lato" charset="0"/>
                <a:ea typeface="Lato" charset="0"/>
                <a:cs typeface="Lato" charset="0"/>
              </a:rPr>
              <a:t>rental </a:t>
            </a:r>
            <a:r>
              <a:rPr lang="en-US" dirty="0">
                <a:latin typeface="Lato" charset="0"/>
                <a:ea typeface="Lato" charset="0"/>
                <a:cs typeface="Lato" charset="0"/>
              </a:rPr>
              <a:t>rates for f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irst right of refusal</a:t>
            </a:r>
            <a:endParaRPr lang="en-US" dirty="0">
              <a:latin typeface="Lato" charset="0"/>
              <a:ea typeface="Lato" charset="0"/>
              <a:cs typeface="Lato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Include local or regional considerations (e.g. local </a:t>
            </a:r>
            <a:r>
              <a:rPr lang="en-US" dirty="0">
                <a:latin typeface="Lato" charset="0"/>
                <a:ea typeface="Lato" charset="0"/>
                <a:cs typeface="Lato" charset="0"/>
              </a:rPr>
              <a:t>vacancy or rental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rates)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Override local government powers to regulate renovictions</a:t>
            </a:r>
            <a:endParaRPr lang="en-US" dirty="0">
              <a:latin typeface="Lato" charset="0"/>
              <a:ea typeface="Lato" charset="0"/>
              <a:cs typeface="Lato" charset="0"/>
            </a:endParaRPr>
          </a:p>
          <a:p>
            <a:pPr lvl="2">
              <a:lnSpc>
                <a:spcPct val="120000"/>
              </a:lnSpc>
              <a:spcBef>
                <a:spcPts val="0"/>
              </a:spcBef>
            </a:pPr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pPr lvl="2">
              <a:lnSpc>
                <a:spcPct val="120000"/>
              </a:lnSpc>
              <a:spcBef>
                <a:spcPts val="0"/>
              </a:spcBef>
            </a:pPr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pPr lvl="2"/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pPr lvl="2"/>
            <a:endParaRPr lang="en-US" dirty="0" smtClean="0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635530" y="352338"/>
            <a:ext cx="17616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6857325" y="386111"/>
            <a:ext cx="4866289" cy="307777"/>
          </a:xfrm>
          <a:custGeom>
            <a:avLst/>
            <a:gdLst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0 w 4866289"/>
              <a:gd name="connsiteY3" fmla="*/ 307777 h 307777"/>
              <a:gd name="connsiteX4" fmla="*/ 0 w 4866289"/>
              <a:gd name="connsiteY4" fmla="*/ 0 h 307777"/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283779 w 4866289"/>
              <a:gd name="connsiteY3" fmla="*/ 307777 h 307777"/>
              <a:gd name="connsiteX4" fmla="*/ 0 w 4866289"/>
              <a:gd name="connsiteY4" fmla="*/ 0 h 307777"/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157655 w 4866289"/>
              <a:gd name="connsiteY3" fmla="*/ 307777 h 307777"/>
              <a:gd name="connsiteX4" fmla="*/ 0 w 4866289"/>
              <a:gd name="connsiteY4" fmla="*/ 0 h 307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6289" h="307777">
                <a:moveTo>
                  <a:pt x="0" y="0"/>
                </a:moveTo>
                <a:lnTo>
                  <a:pt x="4866289" y="0"/>
                </a:lnTo>
                <a:lnTo>
                  <a:pt x="4866289" y="307777"/>
                </a:lnTo>
                <a:lnTo>
                  <a:pt x="157655" y="30777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CA" sz="1400" b="1" i="1" dirty="0" smtClean="0">
                <a:solidFill>
                  <a:srgbClr val="0084AD"/>
                </a:solidFill>
                <a:latin typeface="Lato" panose="020F0502020204030203" pitchFamily="34" charset="0"/>
              </a:rPr>
              <a:t>Celebrate our Present.  Embrace our Future.  Honour our Past.</a:t>
            </a:r>
            <a:endParaRPr lang="en-CA" sz="1400" b="1" i="1" dirty="0">
              <a:solidFill>
                <a:srgbClr val="0084AD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26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199" y="968359"/>
            <a:ext cx="11354499" cy="11084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084AD"/>
                </a:solidFill>
                <a:latin typeface="Lato" charset="0"/>
                <a:ea typeface="Lato" charset="0"/>
                <a:cs typeface="Lato" charset="0"/>
              </a:rPr>
              <a:t>Rationale for a Renoviction Bylaw in Ladysmith</a:t>
            </a:r>
            <a:endParaRPr lang="en-US" b="1" i="1" dirty="0">
              <a:solidFill>
                <a:srgbClr val="0084AD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57118" y="2226009"/>
            <a:ext cx="11166496" cy="355877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0% Local vacancy rate, low regional vacancy rate. </a:t>
            </a:r>
          </a:p>
          <a:p>
            <a:pPr lvl="1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Affects both quality and quantity of rental housing</a:t>
            </a:r>
          </a:p>
          <a:p>
            <a:pPr lvl="1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High risk of homelessness</a:t>
            </a:r>
          </a:p>
          <a:p>
            <a:pPr lvl="1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Inflationary pressures on rental </a:t>
            </a:r>
            <a:r>
              <a:rPr lang="en-US" sz="2500" dirty="0">
                <a:latin typeface="Lato" charset="0"/>
                <a:ea typeface="Lato" charset="0"/>
                <a:cs typeface="Lato" charset="0"/>
              </a:rPr>
              <a:t>rates (</a:t>
            </a:r>
            <a:r>
              <a:rPr lang="en-US" sz="2500" dirty="0">
                <a:latin typeface="Lato" charset="0"/>
                <a:ea typeface="Lato" charset="0"/>
                <a:cs typeface="Lato" charset="0"/>
              </a:rPr>
              <a:t>e.g. large rent increases between tenancies)</a:t>
            </a:r>
          </a:p>
          <a:p>
            <a:pPr marL="457200" lvl="1" indent="0">
              <a:buNone/>
            </a:pPr>
            <a:endParaRPr lang="en-US" sz="2500" dirty="0">
              <a:latin typeface="Lato" charset="0"/>
              <a:ea typeface="Lato" charset="0"/>
              <a:cs typeface="Lato" charset="0"/>
            </a:endParaRPr>
          </a:p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Size of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community </a:t>
            </a:r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pPr lvl="1"/>
            <a:r>
              <a:rPr lang="en-US" sz="2500" dirty="0" smtClean="0">
                <a:latin typeface="Lato" charset="0"/>
                <a:ea typeface="Lato" charset="0"/>
                <a:cs typeface="Lato" charset="0"/>
              </a:rPr>
              <a:t>Limited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resources to address homelessness </a:t>
            </a:r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pPr lvl="1"/>
            <a:r>
              <a:rPr lang="en-US" sz="2500" dirty="0">
                <a:latin typeface="Lato" charset="0"/>
                <a:ea typeface="Lato" charset="0"/>
                <a:cs typeface="Lato" charset="0"/>
              </a:rPr>
              <a:t>Relatively large impact of an eviction of even a single multi-family building</a:t>
            </a:r>
          </a:p>
          <a:p>
            <a:pPr marL="457200" lvl="1" indent="0">
              <a:buNone/>
            </a:pPr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Age of rental housing stock</a:t>
            </a:r>
          </a:p>
          <a:p>
            <a:pPr lvl="1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Renovations more likely/extensive</a:t>
            </a:r>
          </a:p>
          <a:p>
            <a:pPr lvl="1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Greater impact of neglected maintenance</a:t>
            </a:r>
          </a:p>
          <a:p>
            <a:pPr lvl="1"/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pPr lvl="1"/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pPr lvl="2"/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pPr lvl="2"/>
            <a:endParaRPr lang="en-US" dirty="0" smtClean="0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635530" y="352338"/>
            <a:ext cx="17616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6857325" y="386111"/>
            <a:ext cx="4866289" cy="307777"/>
          </a:xfrm>
          <a:custGeom>
            <a:avLst/>
            <a:gdLst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0 w 4866289"/>
              <a:gd name="connsiteY3" fmla="*/ 307777 h 307777"/>
              <a:gd name="connsiteX4" fmla="*/ 0 w 4866289"/>
              <a:gd name="connsiteY4" fmla="*/ 0 h 307777"/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283779 w 4866289"/>
              <a:gd name="connsiteY3" fmla="*/ 307777 h 307777"/>
              <a:gd name="connsiteX4" fmla="*/ 0 w 4866289"/>
              <a:gd name="connsiteY4" fmla="*/ 0 h 307777"/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157655 w 4866289"/>
              <a:gd name="connsiteY3" fmla="*/ 307777 h 307777"/>
              <a:gd name="connsiteX4" fmla="*/ 0 w 4866289"/>
              <a:gd name="connsiteY4" fmla="*/ 0 h 307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6289" h="307777">
                <a:moveTo>
                  <a:pt x="0" y="0"/>
                </a:moveTo>
                <a:lnTo>
                  <a:pt x="4866289" y="0"/>
                </a:lnTo>
                <a:lnTo>
                  <a:pt x="4866289" y="307777"/>
                </a:lnTo>
                <a:lnTo>
                  <a:pt x="157655" y="30777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CA" sz="1400" b="1" i="1" dirty="0" smtClean="0">
                <a:solidFill>
                  <a:srgbClr val="0084AD"/>
                </a:solidFill>
                <a:latin typeface="Lato" panose="020F0502020204030203" pitchFamily="34" charset="0"/>
              </a:rPr>
              <a:t>Celebrate our Present.  Embrace our Future.  Honour our Past.</a:t>
            </a:r>
            <a:endParaRPr lang="en-CA" sz="1400" b="1" i="1" dirty="0">
              <a:solidFill>
                <a:srgbClr val="0084AD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76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199" y="1045359"/>
            <a:ext cx="11354499" cy="11084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084AD"/>
                </a:solidFill>
                <a:latin typeface="Lato" charset="0"/>
                <a:ea typeface="Lato" charset="0"/>
                <a:cs typeface="Lato" charset="0"/>
              </a:rPr>
              <a:t>Considerations for </a:t>
            </a:r>
            <a:r>
              <a:rPr lang="en-US" b="1" dirty="0">
                <a:solidFill>
                  <a:srgbClr val="0084AD"/>
                </a:solidFill>
                <a:latin typeface="Lato" charset="0"/>
                <a:ea typeface="Lato" charset="0"/>
                <a:cs typeface="Lato" charset="0"/>
              </a:rPr>
              <a:t>a Renoviction </a:t>
            </a:r>
            <a:r>
              <a:rPr lang="en-US" b="1" dirty="0" smtClean="0">
                <a:solidFill>
                  <a:srgbClr val="0084AD"/>
                </a:solidFill>
                <a:latin typeface="Lato" charset="0"/>
                <a:ea typeface="Lato" charset="0"/>
                <a:cs typeface="Lato" charset="0"/>
              </a:rPr>
              <a:t>Bylaw in Ladysmith</a:t>
            </a:r>
            <a:endParaRPr lang="en-US" b="1" i="1" dirty="0">
              <a:solidFill>
                <a:srgbClr val="0084AD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57118" y="2226008"/>
            <a:ext cx="10252053" cy="38090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Vacancy Rate</a:t>
            </a:r>
          </a:p>
          <a:p>
            <a:pPr lvl="1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Availability and local applicability of data</a:t>
            </a:r>
          </a:p>
          <a:p>
            <a:pPr lvl="1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Fluctuations</a:t>
            </a:r>
          </a:p>
          <a:p>
            <a:pPr lvl="1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Relative size of community and effect of new housing</a:t>
            </a:r>
          </a:p>
          <a:p>
            <a:pPr marL="457200" lvl="1" indent="0">
              <a:buNone/>
            </a:pPr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Age/quality of housing stock </a:t>
            </a:r>
          </a:p>
          <a:p>
            <a:pPr lvl="1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“Needed” vs. “wanted” renovations and demolitions</a:t>
            </a:r>
          </a:p>
          <a:p>
            <a:pPr lvl="1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Landlord obligations to maintain  </a:t>
            </a:r>
          </a:p>
          <a:p>
            <a:pPr marL="457200" lvl="1" indent="0">
              <a:buNone/>
            </a:pPr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Heritage buildings</a:t>
            </a:r>
          </a:p>
          <a:p>
            <a:pPr lvl="1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Risk of demolition to avoid </a:t>
            </a:r>
            <a:r>
              <a:rPr lang="en-US" i="1" dirty="0" smtClean="0">
                <a:latin typeface="Lato" charset="0"/>
                <a:ea typeface="Lato" charset="0"/>
                <a:cs typeface="Lato" charset="0"/>
              </a:rPr>
              <a:t>Tenancy Act/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bylaw restrictions </a:t>
            </a:r>
          </a:p>
          <a:p>
            <a:pPr marL="457200" lvl="1" indent="0">
              <a:buNone/>
            </a:pPr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pPr lvl="1"/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pPr lvl="1"/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pPr lvl="2"/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pPr lvl="2"/>
            <a:endParaRPr lang="en-US" dirty="0" smtClean="0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635530" y="352338"/>
            <a:ext cx="17616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6857325" y="386111"/>
            <a:ext cx="4866289" cy="307777"/>
          </a:xfrm>
          <a:custGeom>
            <a:avLst/>
            <a:gdLst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0 w 4866289"/>
              <a:gd name="connsiteY3" fmla="*/ 307777 h 307777"/>
              <a:gd name="connsiteX4" fmla="*/ 0 w 4866289"/>
              <a:gd name="connsiteY4" fmla="*/ 0 h 307777"/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283779 w 4866289"/>
              <a:gd name="connsiteY3" fmla="*/ 307777 h 307777"/>
              <a:gd name="connsiteX4" fmla="*/ 0 w 4866289"/>
              <a:gd name="connsiteY4" fmla="*/ 0 h 307777"/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157655 w 4866289"/>
              <a:gd name="connsiteY3" fmla="*/ 307777 h 307777"/>
              <a:gd name="connsiteX4" fmla="*/ 0 w 4866289"/>
              <a:gd name="connsiteY4" fmla="*/ 0 h 307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6289" h="307777">
                <a:moveTo>
                  <a:pt x="0" y="0"/>
                </a:moveTo>
                <a:lnTo>
                  <a:pt x="4866289" y="0"/>
                </a:lnTo>
                <a:lnTo>
                  <a:pt x="4866289" y="307777"/>
                </a:lnTo>
                <a:lnTo>
                  <a:pt x="157655" y="30777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CA" sz="1400" b="1" i="1" dirty="0" smtClean="0">
                <a:solidFill>
                  <a:srgbClr val="0084AD"/>
                </a:solidFill>
                <a:latin typeface="Lato" panose="020F0502020204030203" pitchFamily="34" charset="0"/>
              </a:rPr>
              <a:t>Celebrate our Present.  Embrace our Future.  Honour our Past.</a:t>
            </a:r>
            <a:endParaRPr lang="en-CA" sz="1400" b="1" i="1" dirty="0">
              <a:solidFill>
                <a:srgbClr val="0084AD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26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904777"/>
            <a:ext cx="9144000" cy="731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084AD"/>
                </a:solidFill>
                <a:latin typeface="Lato" charset="0"/>
                <a:ea typeface="Lato" charset="0"/>
                <a:cs typeface="Lato" charset="0"/>
              </a:rPr>
              <a:t>Proposed Bylaw</a:t>
            </a:r>
            <a:endParaRPr lang="en-US" b="1" dirty="0">
              <a:solidFill>
                <a:srgbClr val="0084AD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57118" y="1636297"/>
            <a:ext cx="10357930" cy="45334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Part 4: Maintenance and Building Standards</a:t>
            </a:r>
          </a:p>
          <a:p>
            <a:pPr lvl="1"/>
            <a:r>
              <a:rPr lang="en-US" dirty="0">
                <a:latin typeface="Lato" charset="0"/>
                <a:ea typeface="Lato" charset="0"/>
                <a:cs typeface="Lato" charset="0"/>
              </a:rPr>
              <a:t>Applies to all rental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units.</a:t>
            </a:r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pPr lvl="1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Bare minimums for livability (e.g. running water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).</a:t>
            </a:r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pPr lvl="1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Supports Part 5 by preventing buildings from being</a:t>
            </a:r>
            <a:r>
              <a:rPr lang="en-US" dirty="0" smtClean="0">
                <a:solidFill>
                  <a:srgbClr val="FF0000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dirty="0">
                <a:latin typeface="Lato" charset="0"/>
                <a:ea typeface="Lato" charset="0"/>
                <a:cs typeface="Lato" charset="0"/>
              </a:rPr>
              <a:t>deliberately neglected and condemned. </a:t>
            </a:r>
          </a:p>
          <a:p>
            <a:pPr marL="0" indent="0">
              <a:buNone/>
            </a:pPr>
            <a:endParaRPr lang="en-US" dirty="0" smtClean="0">
              <a:latin typeface="Lato" charset="0"/>
              <a:ea typeface="Lato" charset="0"/>
              <a:cs typeface="Lato" charset="0"/>
            </a:endParaRPr>
          </a:p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Part 5: </a:t>
            </a:r>
            <a:r>
              <a:rPr lang="en-US" dirty="0">
                <a:latin typeface="Lato" charset="0"/>
                <a:ea typeface="Lato" charset="0"/>
                <a:cs typeface="Lato" charset="0"/>
              </a:rPr>
              <a:t>Renovations and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Demolitions</a:t>
            </a:r>
          </a:p>
          <a:p>
            <a:pPr lvl="1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Applies </a:t>
            </a:r>
            <a:r>
              <a:rPr lang="en-US" dirty="0">
                <a:latin typeface="Lato" charset="0"/>
                <a:ea typeface="Lato" charset="0"/>
                <a:cs typeface="Lato" charset="0"/>
              </a:rPr>
              <a:t>only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to buildings with five </a:t>
            </a:r>
            <a:r>
              <a:rPr lang="en-US" dirty="0">
                <a:latin typeface="Lato" charset="0"/>
                <a:ea typeface="Lato" charset="0"/>
                <a:cs typeface="Lato" charset="0"/>
              </a:rPr>
              <a:t>or more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rental units and rooming houses.</a:t>
            </a:r>
          </a:p>
          <a:p>
            <a:pPr lvl="1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Does not prohibit renovictions and has exemptions.</a:t>
            </a:r>
          </a:p>
          <a:p>
            <a:pPr lvl="1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Requires measures to support tenants when evicting for renovations or demolitions.</a:t>
            </a:r>
          </a:p>
          <a:p>
            <a:pPr lvl="1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Does not conflict with </a:t>
            </a:r>
            <a:r>
              <a:rPr lang="en-US" i="1" dirty="0" smtClean="0">
                <a:latin typeface="Lato" charset="0"/>
                <a:ea typeface="Lato" charset="0"/>
                <a:cs typeface="Lato" charset="0"/>
              </a:rPr>
              <a:t>Tenancy Act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, but does have additional requirements.</a:t>
            </a:r>
            <a:endParaRPr lang="en-US" dirty="0">
              <a:latin typeface="Lato" charset="0"/>
              <a:ea typeface="Lato" charset="0"/>
              <a:cs typeface="Lato" charset="0"/>
            </a:endParaRPr>
          </a:p>
          <a:p>
            <a:pPr marL="457200" lvl="1" indent="0">
              <a:buNone/>
            </a:pPr>
            <a:endParaRPr lang="en-US" dirty="0" smtClean="0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635530" y="352338"/>
            <a:ext cx="17616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6857325" y="386111"/>
            <a:ext cx="4866289" cy="307777"/>
          </a:xfrm>
          <a:custGeom>
            <a:avLst/>
            <a:gdLst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0 w 4866289"/>
              <a:gd name="connsiteY3" fmla="*/ 307777 h 307777"/>
              <a:gd name="connsiteX4" fmla="*/ 0 w 4866289"/>
              <a:gd name="connsiteY4" fmla="*/ 0 h 307777"/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283779 w 4866289"/>
              <a:gd name="connsiteY3" fmla="*/ 307777 h 307777"/>
              <a:gd name="connsiteX4" fmla="*/ 0 w 4866289"/>
              <a:gd name="connsiteY4" fmla="*/ 0 h 307777"/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157655 w 4866289"/>
              <a:gd name="connsiteY3" fmla="*/ 307777 h 307777"/>
              <a:gd name="connsiteX4" fmla="*/ 0 w 4866289"/>
              <a:gd name="connsiteY4" fmla="*/ 0 h 307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6289" h="307777">
                <a:moveTo>
                  <a:pt x="0" y="0"/>
                </a:moveTo>
                <a:lnTo>
                  <a:pt x="4866289" y="0"/>
                </a:lnTo>
                <a:lnTo>
                  <a:pt x="4866289" y="307777"/>
                </a:lnTo>
                <a:lnTo>
                  <a:pt x="157655" y="30777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CA" sz="1400" b="1" i="1" dirty="0" smtClean="0">
                <a:solidFill>
                  <a:srgbClr val="0084AD"/>
                </a:solidFill>
                <a:latin typeface="Lato" panose="020F0502020204030203" pitchFamily="34" charset="0"/>
              </a:rPr>
              <a:t>Celebrate our Present.  Embrace our Future.  Honour our Past.</a:t>
            </a:r>
            <a:endParaRPr lang="en-CA" sz="1400" b="1" i="1" dirty="0">
              <a:solidFill>
                <a:srgbClr val="0084AD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68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962527"/>
            <a:ext cx="9144000" cy="731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084AD"/>
                </a:solidFill>
                <a:latin typeface="Lato" charset="0"/>
                <a:ea typeface="Lato" charset="0"/>
                <a:cs typeface="Lato" charset="0"/>
              </a:rPr>
              <a:t>Part 5: Exemptions</a:t>
            </a:r>
            <a:endParaRPr lang="en-US" b="1" dirty="0">
              <a:solidFill>
                <a:srgbClr val="0084AD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57118" y="1780674"/>
            <a:ext cx="10935446" cy="4389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u="sng" dirty="0" smtClean="0">
                <a:latin typeface="Lato" charset="0"/>
                <a:ea typeface="Lato" charset="0"/>
                <a:cs typeface="Lato" charset="0"/>
              </a:rPr>
              <a:t>Automatic Exemptions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Vacancy Rate Greater than 3%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Property containing fewer than five rental units and fewer than five households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Condemned buildings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Strata conversions (already regulated by </a:t>
            </a:r>
            <a:r>
              <a:rPr lang="en-US" i="1" dirty="0" smtClean="0">
                <a:latin typeface="Lato" charset="0"/>
                <a:ea typeface="Lato" charset="0"/>
                <a:cs typeface="Lato" charset="0"/>
              </a:rPr>
              <a:t>Strata Property Act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and Town’s Strata Conversion Policy)</a:t>
            </a:r>
          </a:p>
          <a:p>
            <a:pPr marL="0" indent="0">
              <a:buNone/>
            </a:pPr>
            <a:endParaRPr lang="en-US" u="sng" dirty="0" smtClean="0">
              <a:latin typeface="Lato" charset="0"/>
              <a:ea typeface="Lato" charset="0"/>
              <a:cs typeface="Lato" charset="0"/>
            </a:endParaRPr>
          </a:p>
          <a:p>
            <a:pPr marL="0" indent="0">
              <a:buNone/>
            </a:pPr>
            <a:r>
              <a:rPr lang="en-US" u="sng" dirty="0" smtClean="0">
                <a:latin typeface="Lato" charset="0"/>
                <a:ea typeface="Lato" charset="0"/>
                <a:cs typeface="Lato" charset="0"/>
              </a:rPr>
              <a:t>Permissible Exemptions</a:t>
            </a:r>
          </a:p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Granted by Council if: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Alternative </a:t>
            </a:r>
            <a:r>
              <a:rPr lang="en-US" dirty="0">
                <a:latin typeface="Lato" charset="0"/>
                <a:ea typeface="Lato" charset="0"/>
                <a:cs typeface="Lato" charset="0"/>
              </a:rPr>
              <a:t>agreement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reached between tenants/owner.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Tenant </a:t>
            </a:r>
            <a:r>
              <a:rPr lang="en-US" dirty="0">
                <a:latin typeface="Lato" charset="0"/>
                <a:ea typeface="Lato" charset="0"/>
                <a:cs typeface="Lato" charset="0"/>
              </a:rPr>
              <a:t>has unreasonably refused to sign a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bylaw-compliant tenancy agreement.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Renovation will remedy an financial deficit caused by operating and maintenance costs.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Renovation will add </a:t>
            </a:r>
            <a:r>
              <a:rPr lang="en-US" dirty="0">
                <a:latin typeface="Lato" charset="0"/>
                <a:ea typeface="Lato" charset="0"/>
                <a:cs typeface="Lato" charset="0"/>
              </a:rPr>
              <a:t>at least 20% more rental units to the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property.</a:t>
            </a:r>
            <a:endParaRPr lang="en-US" dirty="0">
              <a:latin typeface="Lato" charset="0"/>
              <a:ea typeface="Lato" charset="0"/>
              <a:cs typeface="Lato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Renovation will convert the rental unit(s) to social housing.</a:t>
            </a:r>
            <a:endParaRPr lang="en-US" dirty="0">
              <a:latin typeface="Lato" charset="0"/>
              <a:ea typeface="Lato" charset="0"/>
              <a:cs typeface="Lato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Renovation or demolition will result in an equivalent number </a:t>
            </a:r>
            <a:r>
              <a:rPr lang="en-US" dirty="0">
                <a:latin typeface="Lato" charset="0"/>
                <a:ea typeface="Lato" charset="0"/>
                <a:cs typeface="Lato" charset="0"/>
              </a:rPr>
              <a:t>of </a:t>
            </a:r>
            <a:r>
              <a:rPr lang="en-US" dirty="0" smtClean="0">
                <a:latin typeface="Lato" charset="0"/>
                <a:ea typeface="Lato" charset="0"/>
                <a:cs typeface="Lato" charset="0"/>
              </a:rPr>
              <a:t>affordable market housing or social housing units.</a:t>
            </a:r>
          </a:p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Requires notice to owner and tenants </a:t>
            </a:r>
            <a:r>
              <a:rPr lang="en-US" sz="2900" dirty="0">
                <a:latin typeface="Lato" charset="0"/>
                <a:ea typeface="Lato" charset="0"/>
                <a:cs typeface="Lato" charset="0"/>
              </a:rPr>
              <a:t>and </a:t>
            </a:r>
            <a:r>
              <a:rPr lang="en-US" sz="2900" dirty="0" smtClean="0">
                <a:latin typeface="Lato" charset="0"/>
                <a:ea typeface="Lato" charset="0"/>
                <a:cs typeface="Lato" charset="0"/>
              </a:rPr>
              <a:t>opportunities for council Submissions. </a:t>
            </a:r>
            <a:endParaRPr lang="en-US" sz="2900" dirty="0">
              <a:latin typeface="Lato" charset="0"/>
              <a:ea typeface="Lato" charset="0"/>
              <a:cs typeface="Lato" charset="0"/>
            </a:endParaRPr>
          </a:p>
          <a:p>
            <a:r>
              <a:rPr lang="en-US" dirty="0" smtClean="0">
                <a:latin typeface="Lato" charset="0"/>
                <a:ea typeface="Lato" charset="0"/>
                <a:cs typeface="Lato" charset="0"/>
              </a:rPr>
              <a:t>Generally non-discretionary, Council can only determine if owner is/is not eligible for an exemption.</a:t>
            </a:r>
            <a:endParaRPr lang="en-US" dirty="0">
              <a:latin typeface="Lato" charset="0"/>
              <a:ea typeface="Lato" charset="0"/>
              <a:cs typeface="Lato" charset="0"/>
            </a:endParaRPr>
          </a:p>
          <a:p>
            <a:pPr lvl="1"/>
            <a:endParaRPr lang="en-US" u="sng" dirty="0" smtClean="0">
              <a:latin typeface="Lato" charset="0"/>
              <a:ea typeface="Lato" charset="0"/>
              <a:cs typeface="Lato" charset="0"/>
            </a:endParaRPr>
          </a:p>
          <a:p>
            <a:pPr lvl="1"/>
            <a:endParaRPr lang="en-US" dirty="0" smtClean="0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635530" y="352338"/>
            <a:ext cx="17616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6857325" y="386111"/>
            <a:ext cx="4866289" cy="307777"/>
          </a:xfrm>
          <a:custGeom>
            <a:avLst/>
            <a:gdLst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0 w 4866289"/>
              <a:gd name="connsiteY3" fmla="*/ 307777 h 307777"/>
              <a:gd name="connsiteX4" fmla="*/ 0 w 4866289"/>
              <a:gd name="connsiteY4" fmla="*/ 0 h 307777"/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283779 w 4866289"/>
              <a:gd name="connsiteY3" fmla="*/ 307777 h 307777"/>
              <a:gd name="connsiteX4" fmla="*/ 0 w 4866289"/>
              <a:gd name="connsiteY4" fmla="*/ 0 h 307777"/>
              <a:gd name="connsiteX0" fmla="*/ 0 w 4866289"/>
              <a:gd name="connsiteY0" fmla="*/ 0 h 307777"/>
              <a:gd name="connsiteX1" fmla="*/ 4866289 w 4866289"/>
              <a:gd name="connsiteY1" fmla="*/ 0 h 307777"/>
              <a:gd name="connsiteX2" fmla="*/ 4866289 w 4866289"/>
              <a:gd name="connsiteY2" fmla="*/ 307777 h 307777"/>
              <a:gd name="connsiteX3" fmla="*/ 157655 w 4866289"/>
              <a:gd name="connsiteY3" fmla="*/ 307777 h 307777"/>
              <a:gd name="connsiteX4" fmla="*/ 0 w 4866289"/>
              <a:gd name="connsiteY4" fmla="*/ 0 h 307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6289" h="307777">
                <a:moveTo>
                  <a:pt x="0" y="0"/>
                </a:moveTo>
                <a:lnTo>
                  <a:pt x="4866289" y="0"/>
                </a:lnTo>
                <a:lnTo>
                  <a:pt x="4866289" y="307777"/>
                </a:lnTo>
                <a:lnTo>
                  <a:pt x="157655" y="30777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CA" sz="1400" b="1" i="1" dirty="0" smtClean="0">
                <a:solidFill>
                  <a:srgbClr val="0084AD"/>
                </a:solidFill>
                <a:latin typeface="Lato" panose="020F0502020204030203" pitchFamily="34" charset="0"/>
              </a:rPr>
              <a:t>Celebrate our Present.  Embrace our Future.  Honour our Past.</a:t>
            </a:r>
            <a:endParaRPr lang="en-CA" sz="1400" b="1" i="1" dirty="0">
              <a:solidFill>
                <a:srgbClr val="0084AD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52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1192</TotalTime>
  <Words>1304</Words>
  <Application>Microsoft Office PowerPoint</Application>
  <PresentationFormat>Widescreen</PresentationFormat>
  <Paragraphs>146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Lato</vt:lpstr>
      <vt:lpstr>Office Theme</vt:lpstr>
      <vt:lpstr>Proposed Renoviction Bylaw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HEADING</dc:title>
  <dc:creator>Microsoft Office User</dc:creator>
  <cp:lastModifiedBy>Jake Belobaba</cp:lastModifiedBy>
  <cp:revision>180</cp:revision>
  <cp:lastPrinted>2017-04-04T23:25:06Z</cp:lastPrinted>
  <dcterms:created xsi:type="dcterms:W3CDTF">2016-12-20T18:52:31Z</dcterms:created>
  <dcterms:modified xsi:type="dcterms:W3CDTF">2021-11-09T22:59:01Z</dcterms:modified>
</cp:coreProperties>
</file>